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2" r:id="rId3"/>
    <p:sldId id="264" r:id="rId4"/>
    <p:sldId id="265" r:id="rId5"/>
    <p:sldId id="263" r:id="rId6"/>
    <p:sldId id="258" r:id="rId7"/>
    <p:sldId id="266" r:id="rId8"/>
    <p:sldId id="267" r:id="rId9"/>
    <p:sldId id="268" r:id="rId10"/>
    <p:sldId id="269" r:id="rId11"/>
    <p:sldId id="260"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BECE51-3079-3EBF-8774-94CE7AE8FB10}" v="82" dt="2021-10-01T17:45:19.185"/>
    <p1510:client id="{994467D4-AAF5-E756-447B-5EFC17583B9F}" v="129" dt="2021-09-29T07:19:37.271"/>
    <p1510:client id="{AAC6D09C-7ADC-38C1-EC85-982AC41C9BFB}" v="379" dt="2021-10-02T09:56:35.108"/>
    <p1510:client id="{E4C4B3D9-6A69-B62D-E936-6DDEB82F4DE3}" v="3" dt="2021-10-02T10:05:02.7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3"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D McDermott" userId="S::dmcdermott@manorhigh.leics.sch.uk::95ac7a43-cd39-4f2a-96b5-7ef70aff2c39" providerId="AD" clId="Web-{E4C4B3D9-6A69-B62D-E936-6DDEB82F4DE3}"/>
    <pc:docChg chg="modSld">
      <pc:chgData name="Mr D McDermott" userId="S::dmcdermott@manorhigh.leics.sch.uk::95ac7a43-cd39-4f2a-96b5-7ef70aff2c39" providerId="AD" clId="Web-{E4C4B3D9-6A69-B62D-E936-6DDEB82F4DE3}" dt="2021-10-02T10:05:02.565" v="0" actId="20577"/>
      <pc:docMkLst>
        <pc:docMk/>
      </pc:docMkLst>
      <pc:sldChg chg="modSp">
        <pc:chgData name="Mr D McDermott" userId="S::dmcdermott@manorhigh.leics.sch.uk::95ac7a43-cd39-4f2a-96b5-7ef70aff2c39" providerId="AD" clId="Web-{E4C4B3D9-6A69-B62D-E936-6DDEB82F4DE3}" dt="2021-10-02T10:05:02.565" v="0" actId="20577"/>
        <pc:sldMkLst>
          <pc:docMk/>
          <pc:sldMk cId="2628129139" sldId="256"/>
        </pc:sldMkLst>
        <pc:spChg chg="mod">
          <ac:chgData name="Mr D McDermott" userId="S::dmcdermott@manorhigh.leics.sch.uk::95ac7a43-cd39-4f2a-96b5-7ef70aff2c39" providerId="AD" clId="Web-{E4C4B3D9-6A69-B62D-E936-6DDEB82F4DE3}" dt="2021-10-02T10:05:02.565" v="0" actId="20577"/>
          <ac:spMkLst>
            <pc:docMk/>
            <pc:sldMk cId="2628129139" sldId="256"/>
            <ac:spMk id="6" creationId="{7EB0293C-BFC8-4471-9903-9F661C32779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913FF9-3891-46AC-A810-FC1898186B7D}" type="datetimeFigureOut">
              <a:rPr lang="en-GB" smtClean="0"/>
              <a:t>06/09/2023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505BC4-C23D-4F5C-ABB8-E89A4C260CA5}" type="slidenum">
              <a:rPr lang="en-GB" smtClean="0"/>
              <a:t>‹#›</a:t>
            </a:fld>
            <a:endParaRPr lang="en-GB"/>
          </a:p>
        </p:txBody>
      </p:sp>
    </p:spTree>
    <p:extLst>
      <p:ext uri="{BB962C8B-B14F-4D97-AF65-F5344CB8AC3E}">
        <p14:creationId xmlns:p14="http://schemas.microsoft.com/office/powerpoint/2010/main" val="4190229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3d01c7ec24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3d01c7ec24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3381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GB" dirty="0"/>
              <a:t>Life and social skills – life requires you to deal and operate in lots of different settings</a:t>
            </a:r>
          </a:p>
          <a:p>
            <a:pPr marL="285750" indent="-285750">
              <a:lnSpc>
                <a:spcPct val="90000"/>
              </a:lnSpc>
              <a:spcBef>
                <a:spcPts val="1000"/>
              </a:spcBef>
              <a:buFont typeface="Arial"/>
              <a:buChar char="•"/>
            </a:pPr>
            <a:endParaRPr lang="en-GB" dirty="0"/>
          </a:p>
          <a:p>
            <a:pPr marL="285750" indent="-285750">
              <a:lnSpc>
                <a:spcPct val="90000"/>
              </a:lnSpc>
              <a:spcBef>
                <a:spcPts val="1000"/>
              </a:spcBef>
              <a:buFont typeface="Arial"/>
              <a:buChar char="•"/>
            </a:pPr>
            <a:r>
              <a:rPr lang="en-GB" dirty="0"/>
              <a:t>Confidence, both in yourself as a young person and also your academic ability, hopefully helping you to achieve and attain</a:t>
            </a:r>
            <a:endParaRPr lang="en-US" dirty="0"/>
          </a:p>
          <a:p>
            <a:pPr marL="285750" indent="-285750">
              <a:lnSpc>
                <a:spcPct val="90000"/>
              </a:lnSpc>
              <a:spcBef>
                <a:spcPts val="1000"/>
              </a:spcBef>
              <a:buFont typeface="Arial"/>
              <a:buChar char="•"/>
            </a:pPr>
            <a:endParaRPr lang="en-GB" dirty="0"/>
          </a:p>
          <a:p>
            <a:pPr marL="285750" indent="-285750">
              <a:lnSpc>
                <a:spcPct val="90000"/>
              </a:lnSpc>
              <a:spcBef>
                <a:spcPts val="1000"/>
              </a:spcBef>
              <a:buFont typeface="Arial"/>
              <a:buChar char="•"/>
            </a:pPr>
            <a:r>
              <a:rPr lang="en-GB" dirty="0"/>
              <a:t>Depth &amp; understanding – of subjects/learning</a:t>
            </a:r>
            <a:endParaRPr lang="en-US" dirty="0"/>
          </a:p>
        </p:txBody>
      </p:sp>
      <p:sp>
        <p:nvSpPr>
          <p:cNvPr id="4" name="Slide Number Placeholder 3"/>
          <p:cNvSpPr>
            <a:spLocks noGrp="1"/>
          </p:cNvSpPr>
          <p:nvPr>
            <p:ph type="sldNum" sz="quarter" idx="5"/>
          </p:nvPr>
        </p:nvSpPr>
        <p:spPr/>
        <p:txBody>
          <a:bodyPr/>
          <a:lstStyle/>
          <a:p>
            <a:fld id="{8C505BC4-C23D-4F5C-ABB8-E89A4C260CA5}" type="slidenum">
              <a:rPr lang="en-GB" smtClean="0"/>
              <a:t>5</a:t>
            </a:fld>
            <a:endParaRPr lang="en-GB"/>
          </a:p>
        </p:txBody>
      </p:sp>
    </p:spTree>
    <p:extLst>
      <p:ext uri="{BB962C8B-B14F-4D97-AF65-F5344CB8AC3E}">
        <p14:creationId xmlns:p14="http://schemas.microsoft.com/office/powerpoint/2010/main" val="2459528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F4487-0137-497F-A108-E965100D38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C8DCC2-9CF8-401F-ABA9-66E0C37A39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0BFC7CE-A7ED-475F-B220-BAEDC44C10C2}"/>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DF27BB73-1914-4812-B653-32FF54944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118DD-0DAA-485E-81FD-E3F371C8DC48}"/>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3355138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5D0B4-4007-41AF-831D-D95FF40690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04462F-2858-4EFA-AE60-7C5CD3484C6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D82C48-3661-4970-BE03-89655B8A0B44}"/>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2BEDE6FE-8A05-4571-8755-B090CDE45A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813985-A934-4CDF-9487-BBB324151F86}"/>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312905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16C26-4AF2-47C9-850C-505619DC9A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D2710F-1137-4D43-AFC0-26F18B2B50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8D371F4-4A65-4429-8734-68B224395621}"/>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1D6E101B-5501-49D8-A488-E6E670E534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C27D2C-3372-47F5-B62C-CB54C42E9CDC}"/>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3225582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6649-4DC0-46C3-940C-C4119CA0E7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C108BE-03CC-44B4-A282-FA532BDA1A5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A66A13-7FE6-49B8-AA9A-7997F24116B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FCC1D8A-CE7F-4AC5-AD07-56782E204D78}"/>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6" name="Footer Placeholder 5">
            <a:extLst>
              <a:ext uri="{FF2B5EF4-FFF2-40B4-BE49-F238E27FC236}">
                <a16:creationId xmlns:a16="http://schemas.microsoft.com/office/drawing/2014/main" id="{4DC48F65-C9FA-4CC4-A719-D125490EAB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7C68BE-F6B9-4568-A6B0-3E1AE65DDA04}"/>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2167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08861-2B23-4FF9-9CAC-DE8E9B3EB54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902AA5-399C-4F55-A917-1AD3B56C73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15A97D1-7DBC-4CFC-99CB-D4A17965024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8393A7-DDD9-44CF-BA4A-716EE1015B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899543-2F3B-45A6-86F8-A0DDDA7ED0F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79AA97-CF58-463E-B653-88AC713B24A1}"/>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8" name="Footer Placeholder 7">
            <a:extLst>
              <a:ext uri="{FF2B5EF4-FFF2-40B4-BE49-F238E27FC236}">
                <a16:creationId xmlns:a16="http://schemas.microsoft.com/office/drawing/2014/main" id="{02BB4BD6-0C96-4E5A-A0CE-787B47C9925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11A05C-EBCF-40ED-A469-4718697D09CC}"/>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20379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3AB57-7B90-425A-B8C4-F4769217A2B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E50B5D6-08BE-476A-8CC2-665C33715C1C}"/>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4" name="Footer Placeholder 3">
            <a:extLst>
              <a:ext uri="{FF2B5EF4-FFF2-40B4-BE49-F238E27FC236}">
                <a16:creationId xmlns:a16="http://schemas.microsoft.com/office/drawing/2014/main" id="{F945AE5D-44F1-4D35-9E4F-73FDD560291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550340-4D62-4CBF-9E58-D1E9D68E091E}"/>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4093857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C0362C-BBD3-4180-8EAD-79127E79CF51}"/>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3" name="Footer Placeholder 2">
            <a:extLst>
              <a:ext uri="{FF2B5EF4-FFF2-40B4-BE49-F238E27FC236}">
                <a16:creationId xmlns:a16="http://schemas.microsoft.com/office/drawing/2014/main" id="{B2813F44-5AEE-4E2F-BA93-D69AB868C63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7025C23-5AFB-4D4A-BF25-87E80FD8B344}"/>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1624976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4A18B-AC38-420A-A10A-CBB865E2DD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4BCE8A-2842-48EE-96DC-AE2447D711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B2ED41-C107-43AD-B24A-F2FF7E29A8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3B7DEE4-4DE7-4D27-9A65-9A19BD6EFA15}"/>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6" name="Footer Placeholder 5">
            <a:extLst>
              <a:ext uri="{FF2B5EF4-FFF2-40B4-BE49-F238E27FC236}">
                <a16:creationId xmlns:a16="http://schemas.microsoft.com/office/drawing/2014/main" id="{F621F965-8694-46CD-8E5E-5957CF2BC5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AB08AE-6941-4D15-970C-ACE79B6BE01E}"/>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22200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E46A5-A162-44BF-A0E2-E6BE0BEB5A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CCB569-5904-429E-B7A4-0A08DCDF1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56A1634-E6DD-45FF-B37B-8A11CC6CCF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0C480C7-F373-4861-99AF-F2531CB15E83}"/>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6" name="Footer Placeholder 5">
            <a:extLst>
              <a:ext uri="{FF2B5EF4-FFF2-40B4-BE49-F238E27FC236}">
                <a16:creationId xmlns:a16="http://schemas.microsoft.com/office/drawing/2014/main" id="{854424F1-0AF6-4E51-93C1-D92216F798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025930-626D-405E-997B-24924111B93D}"/>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1569639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F5A44-AE92-4CE4-8CD2-61D1BD584E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A878BB-27F2-4107-B67E-193FCD79ED9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143765-8AD1-42B3-9E13-D5BF3A7EAD19}"/>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7D531A12-DA34-4DC3-AC77-1FB73763E9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9D32DC-4A74-4C4B-AC17-BFF01ABAC901}"/>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2840247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0D0D91-5F47-48B6-8AFC-AC202D4FAF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CCA8AC-8AD0-498C-A5A1-AC2F280DCA4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97CBB7-E1C1-4B12-801D-6DB0F5622E89}"/>
              </a:ext>
            </a:extLst>
          </p:cNvPr>
          <p:cNvSpPr>
            <a:spLocks noGrp="1"/>
          </p:cNvSpPr>
          <p:nvPr>
            <p:ph type="dt" sz="half" idx="10"/>
          </p:nvPr>
        </p:nvSpPr>
        <p:spPr/>
        <p:txBody>
          <a:body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38A3C797-075B-4468-B36D-E6C2802341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64340C-3829-44C9-B905-03DA72AED690}"/>
              </a:ext>
            </a:extLst>
          </p:cNvPr>
          <p:cNvSpPr>
            <a:spLocks noGrp="1"/>
          </p:cNvSpPr>
          <p:nvPr>
            <p:ph type="sldNum" sz="quarter" idx="12"/>
          </p:nvPr>
        </p:nvSpPr>
        <p:spPr/>
        <p:txBody>
          <a:bodyPr/>
          <a:lstStyle/>
          <a:p>
            <a:fld id="{9393AB3C-6ECF-4200-8C9E-18FA8E312CCA}" type="slidenum">
              <a:rPr lang="en-GB" smtClean="0"/>
              <a:t>‹#›</a:t>
            </a:fld>
            <a:endParaRPr lang="en-GB"/>
          </a:p>
        </p:txBody>
      </p:sp>
    </p:spTree>
    <p:extLst>
      <p:ext uri="{BB962C8B-B14F-4D97-AF65-F5344CB8AC3E}">
        <p14:creationId xmlns:p14="http://schemas.microsoft.com/office/powerpoint/2010/main" val="98760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
        <p:cNvGrpSpPr/>
        <p:nvPr/>
      </p:nvGrpSpPr>
      <p:grpSpPr>
        <a:xfrm>
          <a:off x="0" y="0"/>
          <a:ext cx="0" cy="0"/>
          <a:chOff x="0" y="0"/>
          <a:chExt cx="0" cy="0"/>
        </a:xfrm>
      </p:grpSpPr>
      <p:sp>
        <p:nvSpPr>
          <p:cNvPr id="26" name="Google Shape;26;p4"/>
          <p:cNvSpPr/>
          <p:nvPr/>
        </p:nvSpPr>
        <p:spPr>
          <a:xfrm>
            <a:off x="-100" y="6727600"/>
            <a:ext cx="12192000" cy="1304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 name="Google Shape;27;p4"/>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415600" y="1688433"/>
            <a:ext cx="11360800" cy="4403600"/>
          </a:xfrm>
          <a:prstGeom prst="rect">
            <a:avLst/>
          </a:prstGeom>
        </p:spPr>
        <p:txBody>
          <a:bodyPr spcFirstLastPara="1" wrap="square" lIns="91425" tIns="91425" rIns="91425" bIns="91425" anchor="t" anchorCtr="0">
            <a:normAutofit/>
          </a:bodyPr>
          <a:lstStyle>
            <a:lvl1pPr marL="609585" lvl="0" indent="-457189" rtl="0">
              <a:spcBef>
                <a:spcPts val="0"/>
              </a:spcBef>
              <a:spcAft>
                <a:spcPts val="0"/>
              </a:spcAft>
              <a:buSzPts val="1800"/>
              <a:buChar char="●"/>
              <a:defRPr/>
            </a:lvl1pPr>
            <a:lvl2pPr marL="1219170" lvl="1" indent="-423323" rtl="0">
              <a:spcBef>
                <a:spcPts val="0"/>
              </a:spcBef>
              <a:spcAft>
                <a:spcPts val="0"/>
              </a:spcAft>
              <a:buSzPts val="1400"/>
              <a:buChar char="○"/>
              <a:defRPr/>
            </a:lvl2pPr>
            <a:lvl3pPr marL="1828754" lvl="2" indent="-423323" rtl="0">
              <a:spcBef>
                <a:spcPts val="0"/>
              </a:spcBef>
              <a:spcAft>
                <a:spcPts val="0"/>
              </a:spcAft>
              <a:buSzPts val="1400"/>
              <a:buChar char="■"/>
              <a:defRPr/>
            </a:lvl3pPr>
            <a:lvl4pPr marL="2438339" lvl="3" indent="-423323" rtl="0">
              <a:spcBef>
                <a:spcPts val="0"/>
              </a:spcBef>
              <a:spcAft>
                <a:spcPts val="0"/>
              </a:spcAft>
              <a:buSzPts val="1400"/>
              <a:buChar char="●"/>
              <a:defRPr/>
            </a:lvl4pPr>
            <a:lvl5pPr marL="3047924" lvl="4" indent="-423323" rtl="0">
              <a:spcBef>
                <a:spcPts val="0"/>
              </a:spcBef>
              <a:spcAft>
                <a:spcPts val="0"/>
              </a:spcAft>
              <a:buSzPts val="1400"/>
              <a:buChar char="○"/>
              <a:defRPr/>
            </a:lvl5pPr>
            <a:lvl6pPr marL="3657509" lvl="5" indent="-423323" rtl="0">
              <a:spcBef>
                <a:spcPts val="0"/>
              </a:spcBef>
              <a:spcAft>
                <a:spcPts val="0"/>
              </a:spcAft>
              <a:buSzPts val="1400"/>
              <a:buChar char="■"/>
              <a:defRPr/>
            </a:lvl6pPr>
            <a:lvl7pPr marL="4267093" lvl="6" indent="-423323" rtl="0">
              <a:spcBef>
                <a:spcPts val="0"/>
              </a:spcBef>
              <a:spcAft>
                <a:spcPts val="0"/>
              </a:spcAft>
              <a:buSzPts val="1400"/>
              <a:buChar char="●"/>
              <a:defRPr/>
            </a:lvl7pPr>
            <a:lvl8pPr marL="4876678" lvl="7" indent="-423323" rtl="0">
              <a:spcBef>
                <a:spcPts val="0"/>
              </a:spcBef>
              <a:spcAft>
                <a:spcPts val="0"/>
              </a:spcAft>
              <a:buSzPts val="1400"/>
              <a:buChar char="○"/>
              <a:defRPr/>
            </a:lvl8pPr>
            <a:lvl9pPr marL="5486263" lvl="8" indent="-423323" rtl="0">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4843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F371ED-6CC1-4D16-84A0-C9DD8B8B75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9827D7-EB87-43CA-9FDE-1062627F8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AD1773-CE8F-44DB-8D60-B7858F00EF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2882EC-049A-4F43-98E6-EFA95CD695B9}" type="datetimeFigureOut">
              <a:rPr lang="en-GB" smtClean="0"/>
              <a:t>06/09/2023</a:t>
            </a:fld>
            <a:endParaRPr lang="en-GB"/>
          </a:p>
        </p:txBody>
      </p:sp>
      <p:sp>
        <p:nvSpPr>
          <p:cNvPr id="5" name="Footer Placeholder 4">
            <a:extLst>
              <a:ext uri="{FF2B5EF4-FFF2-40B4-BE49-F238E27FC236}">
                <a16:creationId xmlns:a16="http://schemas.microsoft.com/office/drawing/2014/main" id="{03381AF5-CACD-4764-A313-C5B61697E3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CE276C9-D6B3-4E62-89E7-6BCDD6913A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3AB3C-6ECF-4200-8C9E-18FA8E312CCA}" type="slidenum">
              <a:rPr lang="en-GB" smtClean="0"/>
              <a:t>‹#›</a:t>
            </a:fld>
            <a:endParaRPr lang="en-GB"/>
          </a:p>
        </p:txBody>
      </p:sp>
    </p:spTree>
    <p:extLst>
      <p:ext uri="{BB962C8B-B14F-4D97-AF65-F5344CB8AC3E}">
        <p14:creationId xmlns:p14="http://schemas.microsoft.com/office/powerpoint/2010/main" val="32327187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EB0293C-BFC8-4471-9903-9F661C327791}"/>
              </a:ext>
            </a:extLst>
          </p:cNvPr>
          <p:cNvSpPr txBox="1"/>
          <p:nvPr/>
        </p:nvSpPr>
        <p:spPr>
          <a:xfrm>
            <a:off x="699179" y="2459504"/>
            <a:ext cx="1081405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i="1" dirty="0"/>
              <a:t>"Somewhere, something incredible is waiting to be known."</a:t>
            </a:r>
            <a:endParaRPr lang="en-US" sz="2400" i="1" dirty="0"/>
          </a:p>
          <a:p>
            <a:pPr algn="ctr"/>
            <a:r>
              <a:rPr lang="en-US" sz="4000" dirty="0"/>
              <a:t>- Carl Sagan</a:t>
            </a:r>
            <a:endParaRPr lang="en-US" sz="2400" dirty="0"/>
          </a:p>
        </p:txBody>
      </p:sp>
      <p:sp>
        <p:nvSpPr>
          <p:cNvPr id="2" name="TextBox 1">
            <a:extLst>
              <a:ext uri="{FF2B5EF4-FFF2-40B4-BE49-F238E27FC236}">
                <a16:creationId xmlns:a16="http://schemas.microsoft.com/office/drawing/2014/main" id="{63C6EE1C-D1B9-0944-897D-451D8B6910D6}"/>
              </a:ext>
            </a:extLst>
          </p:cNvPr>
          <p:cNvSpPr txBox="1"/>
          <p:nvPr/>
        </p:nvSpPr>
        <p:spPr>
          <a:xfrm>
            <a:off x="228600" y="256848"/>
            <a:ext cx="1394460" cy="646331"/>
          </a:xfrm>
          <a:prstGeom prst="rect">
            <a:avLst/>
          </a:prstGeom>
          <a:noFill/>
          <a:ln>
            <a:solidFill>
              <a:schemeClr val="tx1"/>
            </a:solidFill>
            <a:prstDash val="dash"/>
          </a:ln>
        </p:spPr>
        <p:txBody>
          <a:bodyPr wrap="square" rtlCol="0" anchor="ctr">
            <a:spAutoFit/>
          </a:bodyPr>
          <a:lstStyle/>
          <a:p>
            <a:pPr algn="ctr"/>
            <a:r>
              <a:rPr lang="en-GB" b="1" i="1" dirty="0"/>
              <a:t>Insert school logo here</a:t>
            </a:r>
          </a:p>
        </p:txBody>
      </p:sp>
      <p:sp>
        <p:nvSpPr>
          <p:cNvPr id="3" name="Rectangle 2">
            <a:extLst>
              <a:ext uri="{FF2B5EF4-FFF2-40B4-BE49-F238E27FC236}">
                <a16:creationId xmlns:a16="http://schemas.microsoft.com/office/drawing/2014/main" id="{903A2CED-216C-1A49-8178-C34C9BD5EE3B}"/>
              </a:ext>
            </a:extLst>
          </p:cNvPr>
          <p:cNvSpPr/>
          <p:nvPr/>
        </p:nvSpPr>
        <p:spPr>
          <a:xfrm>
            <a:off x="114300" y="5954820"/>
            <a:ext cx="11955780" cy="800309"/>
          </a:xfrm>
          <a:prstGeom prst="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52CB121-9967-6041-8F7C-F55604FFB7D4}"/>
              </a:ext>
            </a:extLst>
          </p:cNvPr>
          <p:cNvSpPr txBox="1"/>
          <p:nvPr/>
        </p:nvSpPr>
        <p:spPr>
          <a:xfrm>
            <a:off x="228600" y="6170308"/>
            <a:ext cx="11681460" cy="369332"/>
          </a:xfrm>
          <a:prstGeom prst="rect">
            <a:avLst/>
          </a:prstGeom>
          <a:noFill/>
        </p:spPr>
        <p:txBody>
          <a:bodyPr wrap="square" rtlCol="0">
            <a:spAutoFit/>
          </a:bodyPr>
          <a:lstStyle/>
          <a:p>
            <a:pPr algn="ctr"/>
            <a:r>
              <a:rPr lang="en-GB" b="1" i="1" dirty="0"/>
              <a:t>Insert school banner branding here</a:t>
            </a:r>
          </a:p>
        </p:txBody>
      </p:sp>
      <p:pic>
        <p:nvPicPr>
          <p:cNvPr id="4" name="Picture 3"/>
          <p:cNvPicPr>
            <a:picLocks noChangeAspect="1"/>
          </p:cNvPicPr>
          <p:nvPr/>
        </p:nvPicPr>
        <p:blipFill>
          <a:blip r:embed="rId2"/>
          <a:stretch>
            <a:fillRect/>
          </a:stretch>
        </p:blipFill>
        <p:spPr>
          <a:xfrm>
            <a:off x="-3048000" y="-1714500"/>
            <a:ext cx="18288000" cy="10287000"/>
          </a:xfrm>
          <a:prstGeom prst="rect">
            <a:avLst/>
          </a:prstGeom>
        </p:spPr>
      </p:pic>
    </p:spTree>
    <p:extLst>
      <p:ext uri="{BB962C8B-B14F-4D97-AF65-F5344CB8AC3E}">
        <p14:creationId xmlns:p14="http://schemas.microsoft.com/office/powerpoint/2010/main" val="26281291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B2DB50-3F96-4426-A71D-275B5AC79544}"/>
              </a:ext>
            </a:extLst>
          </p:cNvPr>
          <p:cNvSpPr>
            <a:spLocks noGrp="1"/>
          </p:cNvSpPr>
          <p:nvPr>
            <p:ph idx="1"/>
          </p:nvPr>
        </p:nvSpPr>
        <p:spPr>
          <a:xfrm>
            <a:off x="845157" y="1991617"/>
            <a:ext cx="10553700" cy="2667857"/>
          </a:xfrm>
          <a:ln>
            <a:solidFill>
              <a:schemeClr val="tx1"/>
            </a:solidFill>
          </a:ln>
        </p:spPr>
        <p:txBody>
          <a:bodyPr anchor="ctr">
            <a:normAutofit/>
          </a:bodyPr>
          <a:lstStyle/>
          <a:p>
            <a:pPr marL="0" indent="0">
              <a:buNone/>
            </a:pPr>
            <a:r>
              <a:rPr lang="en-GB" sz="4400" i="1" dirty="0">
                <a:ln>
                  <a:solidFill>
                    <a:schemeClr val="tx1"/>
                  </a:solidFill>
                </a:ln>
              </a:rPr>
              <a:t>“…the action of improving or enhancing the quality or value of </a:t>
            </a:r>
            <a:r>
              <a:rPr lang="en-GB" sz="4400" i="1" dirty="0" smtClean="0">
                <a:ln>
                  <a:solidFill>
                    <a:schemeClr val="tx1"/>
                  </a:solidFill>
                </a:ln>
              </a:rPr>
              <a:t>something</a:t>
            </a:r>
            <a:r>
              <a:rPr lang="en-GB" sz="4400" i="1" dirty="0" smtClean="0">
                <a:ln>
                  <a:solidFill>
                    <a:schemeClr val="tx1"/>
                  </a:solidFill>
                </a:ln>
              </a:rPr>
              <a:t>”</a:t>
            </a:r>
          </a:p>
          <a:p>
            <a:pPr marL="0" indent="0">
              <a:buNone/>
            </a:pPr>
            <a:r>
              <a:rPr lang="en-US" sz="4400" i="1" dirty="0" smtClean="0">
                <a:ln>
                  <a:solidFill>
                    <a:schemeClr val="tx1"/>
                  </a:solidFill>
                </a:ln>
              </a:rPr>
              <a:t>“… learn the ‘people’ skills that you need to succeed in adulthood”</a:t>
            </a:r>
            <a:endParaRPr lang="en-GB" sz="4400" i="1" dirty="0" smtClean="0">
              <a:ln>
                <a:solidFill>
                  <a:schemeClr val="tx1"/>
                </a:solidFill>
              </a:ln>
            </a:endParaRPr>
          </a:p>
        </p:txBody>
      </p:sp>
      <p:grpSp>
        <p:nvGrpSpPr>
          <p:cNvPr id="2" name="Group 1">
            <a:extLst>
              <a:ext uri="{FF2B5EF4-FFF2-40B4-BE49-F238E27FC236}">
                <a16:creationId xmlns:a16="http://schemas.microsoft.com/office/drawing/2014/main" id="{EB49C6FD-FC90-442B-B6B4-4E362CA9B865}"/>
              </a:ext>
            </a:extLst>
          </p:cNvPr>
          <p:cNvGrpSpPr/>
          <p:nvPr/>
        </p:nvGrpSpPr>
        <p:grpSpPr>
          <a:xfrm>
            <a:off x="1223414" y="4862497"/>
            <a:ext cx="9797186" cy="1564302"/>
            <a:chOff x="634365" y="3875662"/>
            <a:chExt cx="10965587" cy="1792902"/>
          </a:xfrm>
        </p:grpSpPr>
        <p:pic>
          <p:nvPicPr>
            <p:cNvPr id="7" name="Picture 6" descr="Learning By Debating. OpenAI research shows ML models can… | by Jesus  Rodriguez | DataSeries | Medium">
              <a:extLst>
                <a:ext uri="{FF2B5EF4-FFF2-40B4-BE49-F238E27FC236}">
                  <a16:creationId xmlns:a16="http://schemas.microsoft.com/office/drawing/2014/main" id="{2A0AACA9-4D76-4D59-8996-45A6400777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12" r="6810"/>
            <a:stretch/>
          </p:blipFill>
          <p:spPr bwMode="auto">
            <a:xfrm>
              <a:off x="5998528" y="3898015"/>
              <a:ext cx="2807062" cy="17705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en great universities for climbers and walkers">
              <a:extLst>
                <a:ext uri="{FF2B5EF4-FFF2-40B4-BE49-F238E27FC236}">
                  <a16:creationId xmlns:a16="http://schemas.microsoft.com/office/drawing/2014/main" id="{DCCD4E73-DFFE-4336-BFB1-B23AD68E2C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365" y="3875662"/>
              <a:ext cx="2719388" cy="1778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What is &amp;#39;Team Building&amp;#39;? - Team Building Activities">
              <a:extLst>
                <a:ext uri="{FF2B5EF4-FFF2-40B4-BE49-F238E27FC236}">
                  <a16:creationId xmlns:a16="http://schemas.microsoft.com/office/drawing/2014/main" id="{6738C6F4-FE34-45FB-80B7-F7B44727F8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1053" y="3883113"/>
              <a:ext cx="2670175" cy="1778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Article: Self-development at work: Here&amp;#39;s how? — People Matters">
              <a:extLst>
                <a:ext uri="{FF2B5EF4-FFF2-40B4-BE49-F238E27FC236}">
                  <a16:creationId xmlns:a16="http://schemas.microsoft.com/office/drawing/2014/main" id="{E4FEB242-461C-4934-9619-9D8F82B3F69A}"/>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l="4859" r="6044"/>
            <a:stretch/>
          </p:blipFill>
          <p:spPr bwMode="auto">
            <a:xfrm>
              <a:off x="8792890" y="3898014"/>
              <a:ext cx="2807062" cy="1770549"/>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
            <a:extLst>
              <a:ext uri="{FF2B5EF4-FFF2-40B4-BE49-F238E27FC236}">
                <a16:creationId xmlns:a16="http://schemas.microsoft.com/office/drawing/2014/main" id="{845FC1D1-C853-4DDA-9326-86E938ECE9F2}"/>
              </a:ext>
            </a:extLst>
          </p:cNvPr>
          <p:cNvSpPr txBox="1">
            <a:spLocks/>
          </p:cNvSpPr>
          <p:nvPr/>
        </p:nvSpPr>
        <p:spPr>
          <a:xfrm>
            <a:off x="2035004" y="223715"/>
            <a:ext cx="8134232" cy="1540254"/>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8800" b="1" dirty="0" smtClean="0"/>
              <a:t>Enrichment for 21</a:t>
            </a:r>
            <a:r>
              <a:rPr lang="en-GB" sz="8800" b="1" baseline="30000" dirty="0" smtClean="0"/>
              <a:t>st</a:t>
            </a:r>
            <a:r>
              <a:rPr lang="en-GB" sz="8800" b="1" dirty="0" smtClean="0"/>
              <a:t> Century Student</a:t>
            </a:r>
            <a:endParaRPr lang="en-GB" sz="8800" b="1" dirty="0"/>
          </a:p>
        </p:txBody>
      </p:sp>
      <p:pic>
        <p:nvPicPr>
          <p:cNvPr id="4" name="Picture 3"/>
          <p:cNvPicPr>
            <a:picLocks noChangeAspect="1"/>
          </p:cNvPicPr>
          <p:nvPr/>
        </p:nvPicPr>
        <p:blipFill rotWithShape="1">
          <a:blip r:embed="rId6"/>
          <a:srcRect l="9459" t="2777" r="1888"/>
          <a:stretch/>
        </p:blipFill>
        <p:spPr>
          <a:xfrm>
            <a:off x="845157" y="101599"/>
            <a:ext cx="1189847" cy="1459347"/>
          </a:xfrm>
          <a:prstGeom prst="rect">
            <a:avLst/>
          </a:prstGeom>
        </p:spPr>
      </p:pic>
      <p:pic>
        <p:nvPicPr>
          <p:cNvPr id="1026"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53584" y="174046"/>
            <a:ext cx="1166459" cy="1257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270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845FC1D1-C853-4DDA-9326-86E938ECE9F2}"/>
              </a:ext>
            </a:extLst>
          </p:cNvPr>
          <p:cNvSpPr txBox="1">
            <a:spLocks/>
          </p:cNvSpPr>
          <p:nvPr/>
        </p:nvSpPr>
        <p:spPr>
          <a:xfrm>
            <a:off x="2954290" y="309547"/>
            <a:ext cx="6380008" cy="1319084"/>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8800" b="1" dirty="0" smtClean="0">
                <a:latin typeface="+mn-lt"/>
              </a:rPr>
              <a:t>21</a:t>
            </a:r>
            <a:r>
              <a:rPr lang="en-GB" sz="8800" b="1" baseline="30000" dirty="0" smtClean="0">
                <a:latin typeface="+mn-lt"/>
              </a:rPr>
              <a:t>st</a:t>
            </a:r>
            <a:r>
              <a:rPr lang="en-GB" sz="8800" b="1" dirty="0" smtClean="0">
                <a:latin typeface="+mn-lt"/>
              </a:rPr>
              <a:t> Century Student</a:t>
            </a:r>
            <a:endParaRPr lang="en-GB" sz="8800" b="1" dirty="0">
              <a:latin typeface="+mn-lt"/>
            </a:endParaRPr>
          </a:p>
        </p:txBody>
      </p:sp>
      <p:pic>
        <p:nvPicPr>
          <p:cNvPr id="4" name="Picture 3"/>
          <p:cNvPicPr>
            <a:picLocks noChangeAspect="1"/>
          </p:cNvPicPr>
          <p:nvPr/>
        </p:nvPicPr>
        <p:blipFill rotWithShape="1">
          <a:blip r:embed="rId2"/>
          <a:srcRect l="9459" t="2777" r="1888"/>
          <a:stretch/>
        </p:blipFill>
        <p:spPr>
          <a:xfrm>
            <a:off x="845157" y="101599"/>
            <a:ext cx="1189847" cy="1459347"/>
          </a:xfrm>
          <a:prstGeom prst="rect">
            <a:avLst/>
          </a:prstGeom>
        </p:spPr>
      </p:pic>
      <p:pic>
        <p:nvPicPr>
          <p:cNvPr id="1026"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3584" y="174046"/>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13" name="Google Shape;81;p15"/>
          <p:cNvPicPr preferRelativeResize="0">
            <a:picLocks noGrp="1"/>
          </p:cNvPicPr>
          <p:nvPr>
            <p:ph idx="1"/>
          </p:nvPr>
        </p:nvPicPr>
        <p:blipFill rotWithShape="1">
          <a:blip r:embed="rId4">
            <a:alphaModFix/>
          </a:blip>
          <a:srcRect t="9641"/>
          <a:stretch/>
        </p:blipFill>
        <p:spPr>
          <a:xfrm>
            <a:off x="5967413" y="2022764"/>
            <a:ext cx="5596514" cy="3787773"/>
          </a:xfrm>
          <a:prstGeom prst="rect">
            <a:avLst/>
          </a:prstGeom>
          <a:noFill/>
          <a:ln>
            <a:noFill/>
          </a:ln>
        </p:spPr>
      </p:pic>
      <p:sp>
        <p:nvSpPr>
          <p:cNvPr id="14" name="Rectangle 13"/>
          <p:cNvSpPr/>
          <p:nvPr/>
        </p:nvSpPr>
        <p:spPr>
          <a:xfrm>
            <a:off x="517236" y="1955079"/>
            <a:ext cx="5375564" cy="4253344"/>
          </a:xfrm>
          <a:prstGeom prst="rect">
            <a:avLst/>
          </a:prstGeom>
        </p:spPr>
        <p:txBody>
          <a:bodyPr wrap="square">
            <a:spAutoFit/>
          </a:bodyPr>
          <a:lstStyle/>
          <a:p>
            <a:pPr lvl="0">
              <a:lnSpc>
                <a:spcPct val="115000"/>
              </a:lnSpc>
              <a:buClr>
                <a:srgbClr val="695D46"/>
              </a:buClr>
              <a:buSzPts val="1800"/>
            </a:pPr>
            <a:r>
              <a:rPr lang="en-US" i="1" kern="0" dirty="0">
                <a:solidFill>
                  <a:srgbClr val="202124"/>
                </a:solidFill>
                <a:highlight>
                  <a:srgbClr val="A1E8D9"/>
                </a:highlight>
                <a:ea typeface="Arial"/>
                <a:cs typeface="Arial"/>
                <a:sym typeface="Arial"/>
              </a:rPr>
              <a:t>21st century children </a:t>
            </a:r>
            <a:r>
              <a:rPr lang="en-US" i="1" kern="0" dirty="0">
                <a:solidFill>
                  <a:srgbClr val="040C28"/>
                </a:solidFill>
                <a:highlight>
                  <a:srgbClr val="A1E8D9"/>
                </a:highlight>
                <a:ea typeface="Arial"/>
                <a:cs typeface="Arial"/>
                <a:sym typeface="Arial"/>
              </a:rPr>
              <a:t>need to be able to think creatively, work creatively with others and also implement innovation in their everyday lives</a:t>
            </a:r>
            <a:r>
              <a:rPr lang="en-US" kern="0" dirty="0">
                <a:solidFill>
                  <a:srgbClr val="202124"/>
                </a:solidFill>
                <a:highlight>
                  <a:srgbClr val="A1E8D9"/>
                </a:highlight>
                <a:ea typeface="Arial"/>
                <a:cs typeface="Arial"/>
                <a:sym typeface="Arial"/>
              </a:rPr>
              <a:t> </a:t>
            </a:r>
            <a:r>
              <a:rPr lang="en-US" kern="0" dirty="0">
                <a:solidFill>
                  <a:srgbClr val="202124"/>
                </a:solidFill>
                <a:highlight>
                  <a:srgbClr val="FFFFFF"/>
                </a:highlight>
                <a:ea typeface="Arial"/>
                <a:cs typeface="Arial"/>
                <a:sym typeface="Arial"/>
              </a:rPr>
              <a:t>(NEA, 2012; Partnership for 21st Century Skills, 2009).</a:t>
            </a:r>
          </a:p>
          <a:p>
            <a:pPr lvl="0">
              <a:lnSpc>
                <a:spcPct val="133333"/>
              </a:lnSpc>
              <a:spcBef>
                <a:spcPts val="1200"/>
              </a:spcBef>
              <a:buClr>
                <a:srgbClr val="695D46"/>
              </a:buClr>
              <a:buSzPts val="1800"/>
            </a:pPr>
            <a:r>
              <a:rPr lang="en-US" b="1" kern="0" dirty="0">
                <a:solidFill>
                  <a:srgbClr val="333333"/>
                </a:solidFill>
                <a:ea typeface="Arial"/>
                <a:cs typeface="Arial"/>
                <a:sym typeface="Arial"/>
              </a:rPr>
              <a:t>21st century skills</a:t>
            </a:r>
            <a:r>
              <a:rPr lang="en-US" kern="0" dirty="0">
                <a:solidFill>
                  <a:srgbClr val="333333"/>
                </a:solidFill>
                <a:ea typeface="Arial"/>
                <a:cs typeface="Arial"/>
                <a:sym typeface="Arial"/>
              </a:rPr>
              <a:t> refer to the knowledge, life skills, career skills, habits, and traits that are critically important to student success in today’s world, particularly as students move on to college, the workforce, and adult life.</a:t>
            </a:r>
          </a:p>
          <a:p>
            <a:pPr lvl="0">
              <a:lnSpc>
                <a:spcPct val="133333"/>
              </a:lnSpc>
              <a:spcBef>
                <a:spcPts val="1200"/>
              </a:spcBef>
              <a:buClr>
                <a:srgbClr val="695D46"/>
              </a:buClr>
              <a:buSzPts val="1800"/>
            </a:pPr>
            <a:r>
              <a:rPr lang="en-US" kern="0" dirty="0" smtClean="0">
                <a:solidFill>
                  <a:srgbClr val="333333"/>
                </a:solidFill>
                <a:ea typeface="Arial"/>
                <a:cs typeface="Arial"/>
                <a:sym typeface="Arial"/>
              </a:rPr>
              <a:t>To be successful in the futures means its </a:t>
            </a:r>
            <a:r>
              <a:rPr lang="en-US" kern="0" dirty="0">
                <a:solidFill>
                  <a:srgbClr val="333333"/>
                </a:solidFill>
                <a:ea typeface="Arial"/>
                <a:cs typeface="Arial"/>
                <a:sym typeface="Arial"/>
              </a:rPr>
              <a:t>much more than </a:t>
            </a:r>
            <a:r>
              <a:rPr lang="en-US" kern="0" dirty="0" smtClean="0">
                <a:solidFill>
                  <a:srgbClr val="333333"/>
                </a:solidFill>
                <a:ea typeface="Arial"/>
                <a:cs typeface="Arial"/>
                <a:sym typeface="Arial"/>
              </a:rPr>
              <a:t>being an academic.</a:t>
            </a:r>
            <a:endParaRPr lang="en-US" kern="0" dirty="0">
              <a:solidFill>
                <a:srgbClr val="333333"/>
              </a:solidFill>
              <a:ea typeface="Arial"/>
              <a:cs typeface="Arial"/>
              <a:sym typeface="Arial"/>
            </a:endParaRPr>
          </a:p>
        </p:txBody>
      </p:sp>
    </p:spTree>
    <p:extLst>
      <p:ext uri="{BB962C8B-B14F-4D97-AF65-F5344CB8AC3E}">
        <p14:creationId xmlns:p14="http://schemas.microsoft.com/office/powerpoint/2010/main" val="3692746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2900218" y="593367"/>
            <a:ext cx="7028873" cy="943200"/>
          </a:xfrm>
          <a:prstGeom prst="rect">
            <a:avLst/>
          </a:prstGeom>
        </p:spPr>
        <p:txBody>
          <a:bodyPr spcFirstLastPara="1" vert="horz" wrap="square" lIns="121900" tIns="121900" rIns="121900" bIns="121900" rtlCol="0" anchor="t" anchorCtr="0">
            <a:normAutofit/>
          </a:bodyPr>
          <a:lstStyle/>
          <a:p>
            <a:r>
              <a:rPr lang="en-GB" b="1" dirty="0"/>
              <a:t>So why do ‘the skills’ matter</a:t>
            </a:r>
            <a:endParaRPr b="1" dirty="0"/>
          </a:p>
        </p:txBody>
      </p:sp>
      <p:sp>
        <p:nvSpPr>
          <p:cNvPr id="87" name="Google Shape;87;p16"/>
          <p:cNvSpPr txBox="1">
            <a:spLocks noGrp="1"/>
          </p:cNvSpPr>
          <p:nvPr>
            <p:ph type="body" idx="1"/>
          </p:nvPr>
        </p:nvSpPr>
        <p:spPr>
          <a:xfrm>
            <a:off x="415600" y="1688433"/>
            <a:ext cx="11360800" cy="4403600"/>
          </a:xfrm>
          <a:prstGeom prst="rect">
            <a:avLst/>
          </a:prstGeom>
        </p:spPr>
        <p:txBody>
          <a:bodyPr spcFirstLastPara="1" vert="horz" wrap="square" lIns="121900" tIns="121900" rIns="121900" bIns="121900" rtlCol="0" anchor="t" anchorCtr="0">
            <a:normAutofit lnSpcReduction="10000"/>
          </a:bodyPr>
          <a:lstStyle/>
          <a:p>
            <a:pPr indent="-410516">
              <a:lnSpc>
                <a:spcPct val="150000"/>
              </a:lnSpc>
              <a:spcBef>
                <a:spcPts val="2400"/>
              </a:spcBef>
              <a:buClr>
                <a:srgbClr val="333333"/>
              </a:buClr>
              <a:buSzPct val="100000"/>
              <a:buFont typeface="Arial"/>
              <a:buChar char="●"/>
            </a:pPr>
            <a:r>
              <a:rPr lang="en-GB" sz="1800" dirty="0">
                <a:solidFill>
                  <a:srgbClr val="333333"/>
                </a:solidFill>
                <a:ea typeface="Arial"/>
                <a:cs typeface="Arial"/>
                <a:sym typeface="Arial"/>
              </a:rPr>
              <a:t>Higher-education and business leaders cite soft skills as being </a:t>
            </a:r>
            <a:r>
              <a:rPr lang="en-GB" sz="1800" b="1" dirty="0">
                <a:solidFill>
                  <a:srgbClr val="333333"/>
                </a:solidFill>
                <a:ea typeface="Arial"/>
                <a:cs typeface="Arial"/>
                <a:sym typeface="Arial"/>
              </a:rPr>
              <a:t>the most important driver of success</a:t>
            </a:r>
            <a:r>
              <a:rPr lang="en-GB" sz="1800" dirty="0">
                <a:solidFill>
                  <a:srgbClr val="333333"/>
                </a:solidFill>
                <a:ea typeface="Arial"/>
                <a:cs typeface="Arial"/>
                <a:sym typeface="Arial"/>
              </a:rPr>
              <a:t> in higher-level courses and in the workplace.</a:t>
            </a:r>
            <a:endParaRPr sz="1800" dirty="0">
              <a:solidFill>
                <a:srgbClr val="333333"/>
              </a:solidFill>
              <a:ea typeface="Arial"/>
              <a:cs typeface="Arial"/>
              <a:sym typeface="Arial"/>
            </a:endParaRPr>
          </a:p>
          <a:p>
            <a:pPr indent="-410516">
              <a:lnSpc>
                <a:spcPct val="150000"/>
              </a:lnSpc>
              <a:buClr>
                <a:srgbClr val="333333"/>
              </a:buClr>
              <a:buSzPct val="100000"/>
              <a:buFont typeface="Arial"/>
              <a:buChar char="●"/>
            </a:pPr>
            <a:r>
              <a:rPr lang="en-GB" sz="1800" dirty="0">
                <a:solidFill>
                  <a:srgbClr val="333333"/>
                </a:solidFill>
                <a:ea typeface="Arial"/>
                <a:cs typeface="Arial"/>
                <a:sym typeface="Arial"/>
              </a:rPr>
              <a:t>In today’s world, </a:t>
            </a:r>
            <a:r>
              <a:rPr lang="en-GB" sz="1800" dirty="0" smtClean="0">
                <a:solidFill>
                  <a:srgbClr val="333333"/>
                </a:solidFill>
                <a:ea typeface="Arial"/>
                <a:cs typeface="Arial"/>
                <a:sym typeface="Arial"/>
              </a:rPr>
              <a:t>we are preparing you </a:t>
            </a:r>
            <a:r>
              <a:rPr lang="en-GB" sz="1800" dirty="0">
                <a:solidFill>
                  <a:srgbClr val="333333"/>
                </a:solidFill>
                <a:ea typeface="Arial"/>
                <a:cs typeface="Arial"/>
                <a:sym typeface="Arial"/>
              </a:rPr>
              <a:t>for </a:t>
            </a:r>
            <a:r>
              <a:rPr lang="en-GB" sz="1800" b="1" dirty="0">
                <a:solidFill>
                  <a:srgbClr val="333333"/>
                </a:solidFill>
                <a:ea typeface="Arial"/>
                <a:cs typeface="Arial"/>
                <a:sym typeface="Arial"/>
              </a:rPr>
              <a:t>jobs that might not yet exist.</a:t>
            </a:r>
            <a:r>
              <a:rPr lang="en-GB" sz="1800" dirty="0">
                <a:solidFill>
                  <a:srgbClr val="333333"/>
                </a:solidFill>
                <a:ea typeface="Arial"/>
                <a:cs typeface="Arial"/>
                <a:sym typeface="Arial"/>
              </a:rPr>
              <a:t> Career readiness means equipping </a:t>
            </a:r>
            <a:r>
              <a:rPr lang="en-GB" sz="1800" dirty="0" smtClean="0">
                <a:solidFill>
                  <a:srgbClr val="333333"/>
                </a:solidFill>
                <a:ea typeface="Arial"/>
                <a:cs typeface="Arial"/>
                <a:sym typeface="Arial"/>
              </a:rPr>
              <a:t>you </a:t>
            </a:r>
            <a:r>
              <a:rPr lang="en-GB" sz="1800" dirty="0">
                <a:solidFill>
                  <a:srgbClr val="333333"/>
                </a:solidFill>
                <a:ea typeface="Arial"/>
                <a:cs typeface="Arial"/>
                <a:sym typeface="Arial"/>
              </a:rPr>
              <a:t>with </a:t>
            </a:r>
            <a:r>
              <a:rPr lang="en-GB" sz="1800" dirty="0" smtClean="0">
                <a:solidFill>
                  <a:srgbClr val="333333"/>
                </a:solidFill>
                <a:ea typeface="Arial"/>
                <a:cs typeface="Arial"/>
                <a:sym typeface="Arial"/>
              </a:rPr>
              <a:t>a </a:t>
            </a:r>
            <a:r>
              <a:rPr lang="en-GB" sz="1800" dirty="0">
                <a:solidFill>
                  <a:srgbClr val="333333"/>
                </a:solidFill>
                <a:ea typeface="Arial"/>
                <a:cs typeface="Arial"/>
                <a:sym typeface="Arial"/>
              </a:rPr>
              <a:t>set of skills that can prepare </a:t>
            </a:r>
            <a:r>
              <a:rPr lang="en-GB" sz="1800" dirty="0" smtClean="0">
                <a:solidFill>
                  <a:srgbClr val="333333"/>
                </a:solidFill>
                <a:ea typeface="Arial"/>
                <a:cs typeface="Arial"/>
                <a:sym typeface="Arial"/>
              </a:rPr>
              <a:t>you </a:t>
            </a:r>
            <a:r>
              <a:rPr lang="en-GB" sz="1800" dirty="0">
                <a:solidFill>
                  <a:srgbClr val="333333"/>
                </a:solidFill>
                <a:ea typeface="Arial"/>
                <a:cs typeface="Arial"/>
                <a:sym typeface="Arial"/>
              </a:rPr>
              <a:t>for the unknown.</a:t>
            </a:r>
            <a:endParaRPr sz="1800" dirty="0">
              <a:solidFill>
                <a:srgbClr val="333333"/>
              </a:solidFill>
              <a:ea typeface="Arial"/>
              <a:cs typeface="Arial"/>
              <a:sym typeface="Arial"/>
            </a:endParaRPr>
          </a:p>
          <a:p>
            <a:pPr indent="-410516">
              <a:lnSpc>
                <a:spcPct val="150000"/>
              </a:lnSpc>
              <a:buClr>
                <a:srgbClr val="333333"/>
              </a:buClr>
              <a:buSzPct val="100000"/>
              <a:buFont typeface="Arial"/>
              <a:buChar char="●"/>
            </a:pPr>
            <a:r>
              <a:rPr lang="en-GB" sz="1800" b="1" dirty="0">
                <a:solidFill>
                  <a:srgbClr val="333333"/>
                </a:solidFill>
                <a:ea typeface="Arial"/>
                <a:cs typeface="Arial"/>
                <a:sym typeface="Arial"/>
              </a:rPr>
              <a:t>Social </a:t>
            </a:r>
            <a:r>
              <a:rPr lang="en-GB" sz="1800" b="1" dirty="0" smtClean="0">
                <a:solidFill>
                  <a:srgbClr val="333333"/>
                </a:solidFill>
                <a:ea typeface="Arial"/>
                <a:cs typeface="Arial"/>
                <a:sym typeface="Arial"/>
              </a:rPr>
              <a:t>media and COVID</a:t>
            </a:r>
            <a:r>
              <a:rPr lang="en-GB" sz="1800" dirty="0" smtClean="0">
                <a:solidFill>
                  <a:srgbClr val="333333"/>
                </a:solidFill>
                <a:ea typeface="Arial"/>
                <a:cs typeface="Arial"/>
                <a:sym typeface="Arial"/>
              </a:rPr>
              <a:t> </a:t>
            </a:r>
            <a:r>
              <a:rPr lang="en-GB" sz="1800" dirty="0">
                <a:solidFill>
                  <a:srgbClr val="333333"/>
                </a:solidFill>
                <a:ea typeface="Arial"/>
                <a:cs typeface="Arial"/>
                <a:sym typeface="Arial"/>
              </a:rPr>
              <a:t>has changed human interaction and created new challenges in navigating social situations.</a:t>
            </a:r>
            <a:endParaRPr sz="1800" dirty="0">
              <a:solidFill>
                <a:srgbClr val="333333"/>
              </a:solidFill>
              <a:ea typeface="Arial"/>
              <a:cs typeface="Arial"/>
              <a:sym typeface="Arial"/>
            </a:endParaRPr>
          </a:p>
          <a:p>
            <a:pPr indent="-410516">
              <a:lnSpc>
                <a:spcPct val="150000"/>
              </a:lnSpc>
              <a:buClr>
                <a:srgbClr val="333333"/>
              </a:buClr>
              <a:buSzPct val="100000"/>
              <a:buFont typeface="Arial"/>
              <a:buChar char="●"/>
            </a:pPr>
            <a:r>
              <a:rPr lang="en-GB" sz="1800" dirty="0">
                <a:solidFill>
                  <a:srgbClr val="333333"/>
                </a:solidFill>
                <a:ea typeface="Arial"/>
                <a:cs typeface="Arial"/>
                <a:sym typeface="Arial"/>
              </a:rPr>
              <a:t>The </a:t>
            </a:r>
            <a:r>
              <a:rPr lang="en-GB" sz="1800" b="1" dirty="0">
                <a:solidFill>
                  <a:srgbClr val="333333"/>
                </a:solidFill>
                <a:ea typeface="Arial"/>
                <a:cs typeface="Arial"/>
                <a:sym typeface="Arial"/>
              </a:rPr>
              <a:t>age of the Internet</a:t>
            </a:r>
            <a:r>
              <a:rPr lang="en-GB" sz="1800" dirty="0">
                <a:solidFill>
                  <a:srgbClr val="333333"/>
                </a:solidFill>
                <a:ea typeface="Arial"/>
                <a:cs typeface="Arial"/>
                <a:sym typeface="Arial"/>
              </a:rPr>
              <a:t> has dramatically increased access to knowledge. </a:t>
            </a:r>
            <a:r>
              <a:rPr lang="en-GB" sz="1800" dirty="0" smtClean="0">
                <a:solidFill>
                  <a:srgbClr val="333333"/>
                </a:solidFill>
                <a:ea typeface="Arial"/>
                <a:cs typeface="Arial"/>
                <a:sym typeface="Arial"/>
              </a:rPr>
              <a:t>You </a:t>
            </a:r>
            <a:r>
              <a:rPr lang="en-GB" sz="1800" dirty="0">
                <a:solidFill>
                  <a:srgbClr val="333333"/>
                </a:solidFill>
                <a:ea typeface="Arial"/>
                <a:cs typeface="Arial"/>
                <a:sym typeface="Arial"/>
              </a:rPr>
              <a:t>need to learn how to process and analyse large amounts of information.</a:t>
            </a:r>
            <a:endParaRPr sz="1800" dirty="0">
              <a:solidFill>
                <a:srgbClr val="333333"/>
              </a:solidFill>
              <a:ea typeface="Arial"/>
              <a:cs typeface="Arial"/>
              <a:sym typeface="Arial"/>
            </a:endParaRPr>
          </a:p>
          <a:p>
            <a:pPr indent="-410516">
              <a:lnSpc>
                <a:spcPct val="150000"/>
              </a:lnSpc>
              <a:buClr>
                <a:srgbClr val="333333"/>
              </a:buClr>
              <a:buSzPct val="100000"/>
              <a:buFont typeface="Arial"/>
              <a:buChar char="●"/>
            </a:pPr>
            <a:r>
              <a:rPr lang="en-GB" sz="1800" dirty="0">
                <a:solidFill>
                  <a:srgbClr val="333333"/>
                </a:solidFill>
                <a:ea typeface="Arial"/>
                <a:cs typeface="Arial"/>
                <a:sym typeface="Arial"/>
              </a:rPr>
              <a:t>Content knowledge from core subjects can only go so far; </a:t>
            </a:r>
            <a:r>
              <a:rPr lang="en-GB" sz="1800" dirty="0" smtClean="0">
                <a:solidFill>
                  <a:srgbClr val="333333"/>
                </a:solidFill>
                <a:ea typeface="Arial"/>
                <a:cs typeface="Arial"/>
                <a:sym typeface="Arial"/>
              </a:rPr>
              <a:t>you </a:t>
            </a:r>
            <a:r>
              <a:rPr lang="en-GB" sz="1800" dirty="0">
                <a:solidFill>
                  <a:srgbClr val="333333"/>
                </a:solidFill>
                <a:ea typeface="Arial"/>
                <a:cs typeface="Arial"/>
                <a:sym typeface="Arial"/>
              </a:rPr>
              <a:t>need to be taught </a:t>
            </a:r>
            <a:r>
              <a:rPr lang="en-GB" sz="1800" b="1" dirty="0">
                <a:solidFill>
                  <a:srgbClr val="333333"/>
                </a:solidFill>
                <a:ea typeface="Arial"/>
                <a:cs typeface="Arial"/>
                <a:sym typeface="Arial"/>
              </a:rPr>
              <a:t>how to apply facts and ideas towards complex problems.</a:t>
            </a:r>
            <a:endParaRPr sz="1800" b="1" dirty="0">
              <a:solidFill>
                <a:srgbClr val="333333"/>
              </a:solidFill>
              <a:ea typeface="Arial"/>
              <a:cs typeface="Arial"/>
              <a:sym typeface="Arial"/>
            </a:endParaRPr>
          </a:p>
          <a:p>
            <a:pPr marL="0" indent="0">
              <a:spcBef>
                <a:spcPts val="2400"/>
              </a:spcBef>
              <a:spcAft>
                <a:spcPts val="1600"/>
              </a:spcAft>
              <a:buNone/>
            </a:pPr>
            <a:endParaRPr dirty="0"/>
          </a:p>
        </p:txBody>
      </p:sp>
      <p:pic>
        <p:nvPicPr>
          <p:cNvPr id="4" name="Picture 3"/>
          <p:cNvPicPr>
            <a:picLocks noChangeAspect="1"/>
          </p:cNvPicPr>
          <p:nvPr/>
        </p:nvPicPr>
        <p:blipFill rotWithShape="1">
          <a:blip r:embed="rId3"/>
          <a:srcRect l="9459" t="2777" r="1888"/>
          <a:stretch/>
        </p:blipFill>
        <p:spPr>
          <a:xfrm>
            <a:off x="669666" y="229086"/>
            <a:ext cx="1189847" cy="1459347"/>
          </a:xfrm>
          <a:prstGeom prst="rect">
            <a:avLst/>
          </a:prstGeom>
        </p:spPr>
      </p:pic>
      <p:pic>
        <p:nvPicPr>
          <p:cNvPr id="5"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44348" y="278977"/>
            <a:ext cx="1166459" cy="1257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02974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AAD1-FF77-4A65-9905-B190682687CA}"/>
              </a:ext>
            </a:extLst>
          </p:cNvPr>
          <p:cNvSpPr>
            <a:spLocks noGrp="1"/>
          </p:cNvSpPr>
          <p:nvPr>
            <p:ph type="title"/>
          </p:nvPr>
        </p:nvSpPr>
        <p:spPr>
          <a:xfrm>
            <a:off x="2395642" y="272910"/>
            <a:ext cx="7510607" cy="1325563"/>
          </a:xfrm>
        </p:spPr>
        <p:txBody>
          <a:bodyPr/>
          <a:lstStyle/>
          <a:p>
            <a:r>
              <a:rPr lang="en-GB" dirty="0"/>
              <a:t>Why is </a:t>
            </a:r>
            <a:r>
              <a:rPr lang="en-GB" dirty="0" smtClean="0"/>
              <a:t>Enrichment </a:t>
            </a:r>
            <a:r>
              <a:rPr lang="en-GB" dirty="0"/>
              <a:t>important?</a:t>
            </a:r>
          </a:p>
        </p:txBody>
      </p:sp>
      <p:sp>
        <p:nvSpPr>
          <p:cNvPr id="3" name="Content Placeholder 2">
            <a:extLst>
              <a:ext uri="{FF2B5EF4-FFF2-40B4-BE49-F238E27FC236}">
                <a16:creationId xmlns:a16="http://schemas.microsoft.com/office/drawing/2014/main" id="{95B2DB50-3F96-4426-A71D-275B5AC79544}"/>
              </a:ext>
            </a:extLst>
          </p:cNvPr>
          <p:cNvSpPr>
            <a:spLocks noGrp="1"/>
          </p:cNvSpPr>
          <p:nvPr>
            <p:ph idx="1"/>
          </p:nvPr>
        </p:nvSpPr>
        <p:spPr/>
        <p:txBody>
          <a:bodyPr vert="horz" lIns="91440" tIns="45720" rIns="91440" bIns="45720" rtlCol="0" anchor="t">
            <a:normAutofit lnSpcReduction="10000"/>
          </a:bodyPr>
          <a:lstStyle/>
          <a:p>
            <a:r>
              <a:rPr lang="en-GB" dirty="0"/>
              <a:t>Life and social </a:t>
            </a:r>
            <a:r>
              <a:rPr lang="en-GB" dirty="0" smtClean="0"/>
              <a:t>skills</a:t>
            </a:r>
          </a:p>
          <a:p>
            <a:endParaRPr lang="en-US" dirty="0"/>
          </a:p>
          <a:p>
            <a:r>
              <a:rPr lang="en-US" dirty="0" smtClean="0"/>
              <a:t>Supports 21</a:t>
            </a:r>
            <a:r>
              <a:rPr lang="en-US" baseline="30000" dirty="0" smtClean="0"/>
              <a:t>st</a:t>
            </a:r>
            <a:r>
              <a:rPr lang="en-US" dirty="0" smtClean="0"/>
              <a:t> Century Student</a:t>
            </a:r>
            <a:endParaRPr lang="en-GB" dirty="0"/>
          </a:p>
          <a:p>
            <a:endParaRPr lang="en-GB" dirty="0"/>
          </a:p>
          <a:p>
            <a:r>
              <a:rPr lang="en-GB" dirty="0"/>
              <a:t>Confidence</a:t>
            </a:r>
          </a:p>
          <a:p>
            <a:endParaRPr lang="en-GB" dirty="0">
              <a:cs typeface="Calibri" panose="020F0502020204030204"/>
            </a:endParaRPr>
          </a:p>
          <a:p>
            <a:r>
              <a:rPr lang="en-GB" dirty="0">
                <a:cs typeface="Calibri" panose="020F0502020204030204"/>
              </a:rPr>
              <a:t>Depth &amp; understanding</a:t>
            </a:r>
          </a:p>
          <a:p>
            <a:endParaRPr lang="en-GB" dirty="0">
              <a:cs typeface="Calibri" panose="020F0502020204030204"/>
            </a:endParaRPr>
          </a:p>
          <a:p>
            <a:r>
              <a:rPr lang="en-GB" dirty="0">
                <a:cs typeface="Calibri" panose="020F0502020204030204"/>
              </a:rPr>
              <a:t>Application of </a:t>
            </a:r>
            <a:r>
              <a:rPr lang="en-GB" dirty="0" smtClean="0">
                <a:cs typeface="Calibri" panose="020F0502020204030204"/>
              </a:rPr>
              <a:t>learning leading to better outcomes</a:t>
            </a:r>
            <a:endParaRPr lang="en-GB" dirty="0">
              <a:cs typeface="Calibri" panose="020F0502020204030204"/>
            </a:endParaRPr>
          </a:p>
          <a:p>
            <a:endParaRPr lang="en-GB" dirty="0">
              <a:cs typeface="Calibri" panose="020F0502020204030204"/>
            </a:endParaRPr>
          </a:p>
          <a:p>
            <a:endParaRPr lang="en-GB" dirty="0">
              <a:cs typeface="Calibri" panose="020F0502020204030204"/>
            </a:endParaRPr>
          </a:p>
        </p:txBody>
      </p:sp>
      <p:pic>
        <p:nvPicPr>
          <p:cNvPr id="6" name="Picture 6">
            <a:extLst>
              <a:ext uri="{FF2B5EF4-FFF2-40B4-BE49-F238E27FC236}">
                <a16:creationId xmlns:a16="http://schemas.microsoft.com/office/drawing/2014/main" id="{648D0D8E-CE03-4663-8950-724DFBAC125E}"/>
              </a:ext>
            </a:extLst>
          </p:cNvPr>
          <p:cNvPicPr>
            <a:picLocks noChangeAspect="1"/>
          </p:cNvPicPr>
          <p:nvPr/>
        </p:nvPicPr>
        <p:blipFill>
          <a:blip r:embed="rId3"/>
          <a:stretch>
            <a:fillRect/>
          </a:stretch>
        </p:blipFill>
        <p:spPr>
          <a:xfrm>
            <a:off x="6096000" y="1924787"/>
            <a:ext cx="5021178" cy="3008426"/>
          </a:xfrm>
          <a:prstGeom prst="rect">
            <a:avLst/>
          </a:prstGeom>
          <a:ln>
            <a:noFill/>
          </a:ln>
          <a:effectLst>
            <a:softEdge rad="112500"/>
          </a:effectLst>
        </p:spPr>
      </p:pic>
      <p:pic>
        <p:nvPicPr>
          <p:cNvPr id="10" name="Picture 9"/>
          <p:cNvPicPr>
            <a:picLocks noChangeAspect="1"/>
          </p:cNvPicPr>
          <p:nvPr/>
        </p:nvPicPr>
        <p:blipFill rotWithShape="1">
          <a:blip r:embed="rId4"/>
          <a:srcRect l="9459" t="2777" r="1888"/>
          <a:stretch/>
        </p:blipFill>
        <p:spPr>
          <a:xfrm>
            <a:off x="286528" y="139126"/>
            <a:ext cx="1189847" cy="1459347"/>
          </a:xfrm>
          <a:prstGeom prst="rect">
            <a:avLst/>
          </a:prstGeom>
        </p:spPr>
      </p:pic>
      <p:pic>
        <p:nvPicPr>
          <p:cNvPr id="11"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25516" y="135449"/>
            <a:ext cx="1166459" cy="1257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99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0DB32-7D51-4E69-B405-331C0F1BD12A}"/>
              </a:ext>
            </a:extLst>
          </p:cNvPr>
          <p:cNvSpPr>
            <a:spLocks noGrp="1"/>
          </p:cNvSpPr>
          <p:nvPr>
            <p:ph type="title"/>
          </p:nvPr>
        </p:nvSpPr>
        <p:spPr>
          <a:xfrm>
            <a:off x="2224365" y="379195"/>
            <a:ext cx="7771246" cy="1325563"/>
          </a:xfrm>
        </p:spPr>
        <p:txBody>
          <a:bodyPr/>
          <a:lstStyle/>
          <a:p>
            <a:r>
              <a:rPr lang="en-GB" dirty="0"/>
              <a:t>What does enrichment look </a:t>
            </a:r>
            <a:r>
              <a:rPr lang="en-GB" dirty="0" smtClean="0"/>
              <a:t>like?</a:t>
            </a:r>
            <a:endParaRPr lang="en-GB" dirty="0"/>
          </a:p>
        </p:txBody>
      </p:sp>
      <p:pic>
        <p:nvPicPr>
          <p:cNvPr id="18" name="Picture 17"/>
          <p:cNvPicPr>
            <a:picLocks noChangeAspect="1"/>
          </p:cNvPicPr>
          <p:nvPr/>
        </p:nvPicPr>
        <p:blipFill rotWithShape="1">
          <a:blip r:embed="rId2"/>
          <a:srcRect l="9459" t="2777" r="1888"/>
          <a:stretch/>
        </p:blipFill>
        <p:spPr>
          <a:xfrm>
            <a:off x="286528" y="139126"/>
            <a:ext cx="1189847" cy="1459347"/>
          </a:xfrm>
          <a:prstGeom prst="rect">
            <a:avLst/>
          </a:prstGeom>
        </p:spPr>
      </p:pic>
      <p:pic>
        <p:nvPicPr>
          <p:cNvPr id="19"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5"/>
          <p:cNvPicPr>
            <a:picLocks noGrp="1" noChangeAspect="1"/>
          </p:cNvPicPr>
          <p:nvPr>
            <p:ph idx="1"/>
          </p:nvPr>
        </p:nvPicPr>
        <p:blipFill>
          <a:blip r:embed="rId4"/>
          <a:stretch>
            <a:fillRect/>
          </a:stretch>
        </p:blipFill>
        <p:spPr>
          <a:xfrm>
            <a:off x="6493731" y="2343752"/>
            <a:ext cx="5698269" cy="3521787"/>
          </a:xfrm>
          <a:prstGeom prst="rect">
            <a:avLst/>
          </a:prstGeom>
        </p:spPr>
      </p:pic>
      <p:pic>
        <p:nvPicPr>
          <p:cNvPr id="5" name="Picture 4"/>
          <p:cNvPicPr>
            <a:picLocks noChangeAspect="1"/>
          </p:cNvPicPr>
          <p:nvPr/>
        </p:nvPicPr>
        <p:blipFill>
          <a:blip r:embed="rId5"/>
          <a:stretch>
            <a:fillRect/>
          </a:stretch>
        </p:blipFill>
        <p:spPr>
          <a:xfrm>
            <a:off x="142427" y="1598473"/>
            <a:ext cx="6420746" cy="4906060"/>
          </a:xfrm>
          <a:prstGeom prst="rect">
            <a:avLst/>
          </a:prstGeom>
        </p:spPr>
      </p:pic>
    </p:spTree>
    <p:extLst>
      <p:ext uri="{BB962C8B-B14F-4D97-AF65-F5344CB8AC3E}">
        <p14:creationId xmlns:p14="http://schemas.microsoft.com/office/powerpoint/2010/main" val="1278496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0DB32-7D51-4E69-B405-331C0F1BD12A}"/>
              </a:ext>
            </a:extLst>
          </p:cNvPr>
          <p:cNvSpPr>
            <a:spLocks noGrp="1"/>
          </p:cNvSpPr>
          <p:nvPr>
            <p:ph type="title"/>
          </p:nvPr>
        </p:nvSpPr>
        <p:spPr>
          <a:xfrm>
            <a:off x="3947879" y="319821"/>
            <a:ext cx="4324217" cy="1325563"/>
          </a:xfrm>
        </p:spPr>
        <p:txBody>
          <a:bodyPr/>
          <a:lstStyle/>
          <a:p>
            <a:r>
              <a:rPr lang="en-GB" dirty="0" smtClean="0"/>
              <a:t>Example Activities</a:t>
            </a:r>
            <a:endParaRPr lang="en-GB" dirty="0"/>
          </a:p>
        </p:txBody>
      </p:sp>
      <p:pic>
        <p:nvPicPr>
          <p:cNvPr id="18" name="Picture 17"/>
          <p:cNvPicPr>
            <a:picLocks noChangeAspect="1"/>
          </p:cNvPicPr>
          <p:nvPr/>
        </p:nvPicPr>
        <p:blipFill rotWithShape="1">
          <a:blip r:embed="rId2"/>
          <a:srcRect l="9459" t="2777" r="1888"/>
          <a:stretch/>
        </p:blipFill>
        <p:spPr>
          <a:xfrm>
            <a:off x="286528" y="139126"/>
            <a:ext cx="1189847" cy="1459347"/>
          </a:xfrm>
          <a:prstGeom prst="rect">
            <a:avLst/>
          </a:prstGeom>
        </p:spPr>
      </p:pic>
      <p:pic>
        <p:nvPicPr>
          <p:cNvPr id="19"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405054" y="1645384"/>
            <a:ext cx="11012437" cy="4791744"/>
          </a:xfrm>
          <a:prstGeom prst="rect">
            <a:avLst/>
          </a:prstGeom>
        </p:spPr>
      </p:pic>
    </p:spTree>
    <p:extLst>
      <p:ext uri="{BB962C8B-B14F-4D97-AF65-F5344CB8AC3E}">
        <p14:creationId xmlns:p14="http://schemas.microsoft.com/office/powerpoint/2010/main" val="32297673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0DB32-7D51-4E69-B405-331C0F1BD12A}"/>
              </a:ext>
            </a:extLst>
          </p:cNvPr>
          <p:cNvSpPr>
            <a:spLocks noGrp="1"/>
          </p:cNvSpPr>
          <p:nvPr>
            <p:ph type="title"/>
          </p:nvPr>
        </p:nvSpPr>
        <p:spPr>
          <a:xfrm>
            <a:off x="3947879" y="319821"/>
            <a:ext cx="4324217" cy="1325563"/>
          </a:xfrm>
        </p:spPr>
        <p:txBody>
          <a:bodyPr/>
          <a:lstStyle/>
          <a:p>
            <a:r>
              <a:rPr lang="en-GB" dirty="0" smtClean="0"/>
              <a:t>Example Activities</a:t>
            </a:r>
            <a:endParaRPr lang="en-GB" dirty="0"/>
          </a:p>
        </p:txBody>
      </p:sp>
      <p:pic>
        <p:nvPicPr>
          <p:cNvPr id="18" name="Picture 17"/>
          <p:cNvPicPr>
            <a:picLocks noChangeAspect="1"/>
          </p:cNvPicPr>
          <p:nvPr/>
        </p:nvPicPr>
        <p:blipFill rotWithShape="1">
          <a:blip r:embed="rId2"/>
          <a:srcRect l="9459" t="2777" r="1888"/>
          <a:stretch/>
        </p:blipFill>
        <p:spPr>
          <a:xfrm>
            <a:off x="286528" y="139126"/>
            <a:ext cx="1189847" cy="1459347"/>
          </a:xfrm>
          <a:prstGeom prst="rect">
            <a:avLst/>
          </a:prstGeom>
        </p:spPr>
      </p:pic>
      <p:pic>
        <p:nvPicPr>
          <p:cNvPr id="19"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13987" y="139126"/>
            <a:ext cx="12192000" cy="6377681"/>
          </a:xfrm>
          <a:prstGeom prst="rect">
            <a:avLst/>
          </a:prstGeom>
        </p:spPr>
      </p:pic>
    </p:spTree>
    <p:extLst>
      <p:ext uri="{BB962C8B-B14F-4D97-AF65-F5344CB8AC3E}">
        <p14:creationId xmlns:p14="http://schemas.microsoft.com/office/powerpoint/2010/main" val="38050251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0DB32-7D51-4E69-B405-331C0F1BD12A}"/>
              </a:ext>
            </a:extLst>
          </p:cNvPr>
          <p:cNvSpPr>
            <a:spLocks noGrp="1"/>
          </p:cNvSpPr>
          <p:nvPr>
            <p:ph type="title"/>
          </p:nvPr>
        </p:nvSpPr>
        <p:spPr>
          <a:xfrm>
            <a:off x="3947879" y="319821"/>
            <a:ext cx="4324217" cy="1325563"/>
          </a:xfrm>
        </p:spPr>
        <p:txBody>
          <a:bodyPr/>
          <a:lstStyle/>
          <a:p>
            <a:r>
              <a:rPr lang="en-GB" dirty="0" smtClean="0"/>
              <a:t>Example Activities</a:t>
            </a:r>
            <a:endParaRPr lang="en-GB" dirty="0"/>
          </a:p>
        </p:txBody>
      </p:sp>
      <p:pic>
        <p:nvPicPr>
          <p:cNvPr id="18" name="Picture 17"/>
          <p:cNvPicPr>
            <a:picLocks noChangeAspect="1"/>
          </p:cNvPicPr>
          <p:nvPr/>
        </p:nvPicPr>
        <p:blipFill rotWithShape="1">
          <a:blip r:embed="rId2"/>
          <a:srcRect l="9459" t="2777" r="1888"/>
          <a:stretch/>
        </p:blipFill>
        <p:spPr>
          <a:xfrm>
            <a:off x="286528" y="139126"/>
            <a:ext cx="1189847" cy="1459347"/>
          </a:xfrm>
          <a:prstGeom prst="rect">
            <a:avLst/>
          </a:prstGeom>
        </p:spPr>
      </p:pic>
      <p:pic>
        <p:nvPicPr>
          <p:cNvPr id="19"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216142" y="66043"/>
            <a:ext cx="11865021" cy="5309931"/>
          </a:xfrm>
          <a:prstGeom prst="rect">
            <a:avLst/>
          </a:prstGeom>
        </p:spPr>
      </p:pic>
      <p:pic>
        <p:nvPicPr>
          <p:cNvPr id="5" name="Picture 4"/>
          <p:cNvPicPr>
            <a:picLocks noChangeAspect="1"/>
          </p:cNvPicPr>
          <p:nvPr/>
        </p:nvPicPr>
        <p:blipFill>
          <a:blip r:embed="rId5"/>
          <a:stretch>
            <a:fillRect/>
          </a:stretch>
        </p:blipFill>
        <p:spPr>
          <a:xfrm>
            <a:off x="216142" y="3977003"/>
            <a:ext cx="11865021" cy="3743847"/>
          </a:xfrm>
          <a:prstGeom prst="rect">
            <a:avLst/>
          </a:prstGeom>
        </p:spPr>
      </p:pic>
    </p:spTree>
    <p:extLst>
      <p:ext uri="{BB962C8B-B14F-4D97-AF65-F5344CB8AC3E}">
        <p14:creationId xmlns:p14="http://schemas.microsoft.com/office/powerpoint/2010/main" val="40825814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a:srcRect l="9459" t="2777" r="1888"/>
          <a:stretch/>
        </p:blipFill>
        <p:spPr>
          <a:xfrm>
            <a:off x="286528" y="139126"/>
            <a:ext cx="794127" cy="973997"/>
          </a:xfrm>
          <a:prstGeom prst="rect">
            <a:avLst/>
          </a:prstGeom>
        </p:spPr>
      </p:pic>
      <p:pic>
        <p:nvPicPr>
          <p:cNvPr id="19"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3636" y="207554"/>
            <a:ext cx="826424" cy="8909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895790" y="1001075"/>
            <a:ext cx="10421804" cy="5715798"/>
          </a:xfrm>
          <a:prstGeom prst="rect">
            <a:avLst/>
          </a:prstGeom>
        </p:spPr>
      </p:pic>
    </p:spTree>
    <p:extLst>
      <p:ext uri="{BB962C8B-B14F-4D97-AF65-F5344CB8AC3E}">
        <p14:creationId xmlns:p14="http://schemas.microsoft.com/office/powerpoint/2010/main" val="32993911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5CCF3-4C2B-480D-9A80-FDC905CC6DFC}"/>
              </a:ext>
            </a:extLst>
          </p:cNvPr>
          <p:cNvSpPr>
            <a:spLocks noGrp="1"/>
          </p:cNvSpPr>
          <p:nvPr>
            <p:ph type="title"/>
          </p:nvPr>
        </p:nvSpPr>
        <p:spPr>
          <a:xfrm>
            <a:off x="3910001" y="208838"/>
            <a:ext cx="4399973" cy="1325563"/>
          </a:xfrm>
        </p:spPr>
        <p:txBody>
          <a:bodyPr/>
          <a:lstStyle/>
          <a:p>
            <a:r>
              <a:rPr lang="en-GB" dirty="0" smtClean="0"/>
              <a:t>Why bother?</a:t>
            </a:r>
            <a:endParaRPr lang="en-GB" dirty="0"/>
          </a:p>
        </p:txBody>
      </p:sp>
      <p:sp>
        <p:nvSpPr>
          <p:cNvPr id="3" name="Content Placeholder 2">
            <a:extLst>
              <a:ext uri="{FF2B5EF4-FFF2-40B4-BE49-F238E27FC236}">
                <a16:creationId xmlns:a16="http://schemas.microsoft.com/office/drawing/2014/main" id="{7AF59EE1-A5EB-4017-894B-E3133526F641}"/>
              </a:ext>
            </a:extLst>
          </p:cNvPr>
          <p:cNvSpPr>
            <a:spLocks noGrp="1"/>
          </p:cNvSpPr>
          <p:nvPr>
            <p:ph idx="1"/>
          </p:nvPr>
        </p:nvSpPr>
        <p:spPr>
          <a:xfrm>
            <a:off x="838200" y="1825625"/>
            <a:ext cx="10515600" cy="4261139"/>
          </a:xfrm>
        </p:spPr>
        <p:txBody>
          <a:bodyPr vert="horz" lIns="91440" tIns="45720" rIns="91440" bIns="45720" rtlCol="0" anchor="t">
            <a:normAutofit/>
          </a:bodyPr>
          <a:lstStyle/>
          <a:p>
            <a:r>
              <a:rPr lang="en-GB" dirty="0" smtClean="0">
                <a:cs typeface="Calibri" panose="020F0502020204030204"/>
              </a:rPr>
              <a:t>Prepare you for life after sixth form</a:t>
            </a:r>
          </a:p>
          <a:p>
            <a:r>
              <a:rPr lang="en-US" dirty="0" smtClean="0">
                <a:cs typeface="Calibri" panose="020F0502020204030204"/>
              </a:rPr>
              <a:t>Help develop the skills you need to be successful in adulthood</a:t>
            </a:r>
          </a:p>
          <a:p>
            <a:r>
              <a:rPr lang="en-US" dirty="0" smtClean="0">
                <a:cs typeface="Calibri" panose="020F0502020204030204"/>
              </a:rPr>
              <a:t>Give something back to the school and local communities</a:t>
            </a:r>
          </a:p>
          <a:p>
            <a:r>
              <a:rPr lang="en-US" dirty="0" smtClean="0">
                <a:cs typeface="Calibri" panose="020F0502020204030204"/>
              </a:rPr>
              <a:t>Being a good role model</a:t>
            </a:r>
          </a:p>
          <a:p>
            <a:endParaRPr lang="en-US" dirty="0">
              <a:cs typeface="Calibri" panose="020F0502020204030204"/>
            </a:endParaRPr>
          </a:p>
          <a:p>
            <a:pPr marL="0" indent="0">
              <a:buNone/>
            </a:pPr>
            <a:r>
              <a:rPr lang="en-US" dirty="0" smtClean="0">
                <a:cs typeface="Calibri" panose="020F0502020204030204"/>
              </a:rPr>
              <a:t>AND…</a:t>
            </a:r>
          </a:p>
          <a:p>
            <a:pPr marL="0" indent="0">
              <a:buNone/>
            </a:pPr>
            <a:r>
              <a:rPr lang="en-US" dirty="0" smtClean="0">
                <a:cs typeface="Calibri" panose="020F0502020204030204"/>
              </a:rPr>
              <a:t>On completion of your bronze pathway we will pay for </a:t>
            </a:r>
          </a:p>
          <a:p>
            <a:pPr marL="0" indent="0">
              <a:buNone/>
            </a:pPr>
            <a:r>
              <a:rPr lang="en-US" dirty="0">
                <a:cs typeface="Calibri" panose="020F0502020204030204"/>
              </a:rPr>
              <a:t>y</a:t>
            </a:r>
            <a:r>
              <a:rPr lang="en-US" dirty="0" smtClean="0">
                <a:cs typeface="Calibri" panose="020F0502020204030204"/>
              </a:rPr>
              <a:t>our driving license.</a:t>
            </a:r>
            <a:endParaRPr lang="en-GB" dirty="0">
              <a:cs typeface="Calibri" panose="020F0502020204030204"/>
            </a:endParaRPr>
          </a:p>
          <a:p>
            <a:endParaRPr lang="en-GB" dirty="0">
              <a:cs typeface="Calibri" panose="020F0502020204030204"/>
            </a:endParaRPr>
          </a:p>
          <a:p>
            <a:endParaRPr lang="en-GB" dirty="0">
              <a:cs typeface="Calibri" panose="020F0502020204030204"/>
            </a:endParaRPr>
          </a:p>
        </p:txBody>
      </p:sp>
      <p:pic>
        <p:nvPicPr>
          <p:cNvPr id="13" name="Picture 12"/>
          <p:cNvPicPr>
            <a:picLocks noChangeAspect="1"/>
          </p:cNvPicPr>
          <p:nvPr/>
        </p:nvPicPr>
        <p:blipFill rotWithShape="1">
          <a:blip r:embed="rId2"/>
          <a:srcRect l="9459" t="2777" r="1888"/>
          <a:stretch/>
        </p:blipFill>
        <p:spPr>
          <a:xfrm>
            <a:off x="286528" y="139126"/>
            <a:ext cx="1189847" cy="1459347"/>
          </a:xfrm>
          <a:prstGeom prst="rect">
            <a:avLst/>
          </a:prstGeom>
        </p:spPr>
      </p:pic>
      <p:pic>
        <p:nvPicPr>
          <p:cNvPr id="14"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UK Driving Licence Penalty Points | Brindley Garages Grou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6910" y="4499118"/>
            <a:ext cx="2922732" cy="1944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45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5CCF3-4C2B-480D-9A80-FDC905CC6DFC}"/>
              </a:ext>
            </a:extLst>
          </p:cNvPr>
          <p:cNvSpPr>
            <a:spLocks noGrp="1"/>
          </p:cNvSpPr>
          <p:nvPr>
            <p:ph type="title"/>
          </p:nvPr>
        </p:nvSpPr>
        <p:spPr>
          <a:xfrm>
            <a:off x="3910001" y="208838"/>
            <a:ext cx="4399973" cy="1325563"/>
          </a:xfrm>
        </p:spPr>
        <p:txBody>
          <a:bodyPr/>
          <a:lstStyle/>
          <a:p>
            <a:r>
              <a:rPr lang="en-GB" dirty="0" smtClean="0"/>
              <a:t>Anything missing?</a:t>
            </a:r>
            <a:endParaRPr lang="en-GB" dirty="0"/>
          </a:p>
        </p:txBody>
      </p:sp>
      <p:sp>
        <p:nvSpPr>
          <p:cNvPr id="3" name="Content Placeholder 2">
            <a:extLst>
              <a:ext uri="{FF2B5EF4-FFF2-40B4-BE49-F238E27FC236}">
                <a16:creationId xmlns:a16="http://schemas.microsoft.com/office/drawing/2014/main" id="{7AF59EE1-A5EB-4017-894B-E3133526F641}"/>
              </a:ext>
            </a:extLst>
          </p:cNvPr>
          <p:cNvSpPr>
            <a:spLocks noGrp="1"/>
          </p:cNvSpPr>
          <p:nvPr>
            <p:ph idx="1"/>
          </p:nvPr>
        </p:nvSpPr>
        <p:spPr>
          <a:xfrm>
            <a:off x="838200" y="1825625"/>
            <a:ext cx="10515600" cy="789991"/>
          </a:xfrm>
        </p:spPr>
        <p:txBody>
          <a:bodyPr vert="horz" lIns="91440" tIns="45720" rIns="91440" bIns="45720" rtlCol="0" anchor="t">
            <a:normAutofit/>
          </a:bodyPr>
          <a:lstStyle/>
          <a:p>
            <a:r>
              <a:rPr lang="en-GB" dirty="0">
                <a:cs typeface="Calibri" panose="020F0502020204030204"/>
              </a:rPr>
              <a:t>Exploring &amp; expanding opportunities</a:t>
            </a:r>
          </a:p>
          <a:p>
            <a:endParaRPr lang="en-GB" dirty="0">
              <a:cs typeface="Calibri" panose="020F0502020204030204"/>
            </a:endParaRPr>
          </a:p>
          <a:p>
            <a:endParaRPr lang="en-GB" dirty="0">
              <a:cs typeface="Calibri" panose="020F0502020204030204"/>
            </a:endParaRPr>
          </a:p>
        </p:txBody>
      </p:sp>
      <p:sp>
        <p:nvSpPr>
          <p:cNvPr id="8" name="Content Placeholder 2">
            <a:extLst>
              <a:ext uri="{FF2B5EF4-FFF2-40B4-BE49-F238E27FC236}">
                <a16:creationId xmlns:a16="http://schemas.microsoft.com/office/drawing/2014/main" id="{15B1520C-DA0B-4A8E-B4C0-ADFD21A87D16}"/>
              </a:ext>
            </a:extLst>
          </p:cNvPr>
          <p:cNvSpPr txBox="1">
            <a:spLocks/>
          </p:cNvSpPr>
          <p:nvPr/>
        </p:nvSpPr>
        <p:spPr>
          <a:xfrm>
            <a:off x="846221" y="2699920"/>
            <a:ext cx="10515600" cy="90228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cs typeface="Calibri" panose="020F0502020204030204"/>
              </a:rPr>
              <a:t>If there is something you're interested in experiencing and learning more about then let us know!</a:t>
            </a:r>
          </a:p>
          <a:p>
            <a:endParaRPr lang="en-GB" dirty="0">
              <a:cs typeface="Calibri" panose="020F0502020204030204"/>
            </a:endParaRPr>
          </a:p>
          <a:p>
            <a:endParaRPr lang="en-GB" dirty="0">
              <a:cs typeface="Calibri" panose="020F0502020204030204"/>
            </a:endParaRPr>
          </a:p>
        </p:txBody>
      </p:sp>
      <p:pic>
        <p:nvPicPr>
          <p:cNvPr id="11" name="Picture 11">
            <a:extLst>
              <a:ext uri="{FF2B5EF4-FFF2-40B4-BE49-F238E27FC236}">
                <a16:creationId xmlns:a16="http://schemas.microsoft.com/office/drawing/2014/main" id="{49B194E9-4E45-4702-9010-F8CE4DAF34AC}"/>
              </a:ext>
            </a:extLst>
          </p:cNvPr>
          <p:cNvPicPr>
            <a:picLocks noChangeAspect="1"/>
          </p:cNvPicPr>
          <p:nvPr/>
        </p:nvPicPr>
        <p:blipFill>
          <a:blip r:embed="rId2"/>
          <a:stretch>
            <a:fillRect/>
          </a:stretch>
        </p:blipFill>
        <p:spPr>
          <a:xfrm>
            <a:off x="3938337" y="3845837"/>
            <a:ext cx="4315326" cy="1901505"/>
          </a:xfrm>
          <a:prstGeom prst="rect">
            <a:avLst/>
          </a:prstGeom>
        </p:spPr>
      </p:pic>
      <p:pic>
        <p:nvPicPr>
          <p:cNvPr id="13" name="Picture 12"/>
          <p:cNvPicPr>
            <a:picLocks noChangeAspect="1"/>
          </p:cNvPicPr>
          <p:nvPr/>
        </p:nvPicPr>
        <p:blipFill rotWithShape="1">
          <a:blip r:embed="rId3"/>
          <a:srcRect l="9459" t="2777" r="1888"/>
          <a:stretch/>
        </p:blipFill>
        <p:spPr>
          <a:xfrm>
            <a:off x="286528" y="139126"/>
            <a:ext cx="1189847" cy="1459347"/>
          </a:xfrm>
          <a:prstGeom prst="rect">
            <a:avLst/>
          </a:prstGeom>
        </p:spPr>
      </p:pic>
      <p:pic>
        <p:nvPicPr>
          <p:cNvPr id="14" name="Picture 2" descr="https://lh3.googleusercontent.com/0kVpcUqi4uTOCnz3EwSmlqY1XZEjeSSGbeQOkYikVOEdAFNlGzrrTRTi8u4f9xAX2uCd6nmO1soAMQtvZBsXJVyDV4qvKqiGOOcSwWZ5eEV_Ra8qWlYX12EHLjLClwUysTWCdQ-gKNw20S3EuSrWaE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43601" y="207554"/>
            <a:ext cx="1166459" cy="1257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152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446</Words>
  <Application>Microsoft Office PowerPoint</Application>
  <PresentationFormat>Widescreen</PresentationFormat>
  <Paragraphs>49</Paragraphs>
  <Slides>12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So why do ‘the skills’ matter</vt:lpstr>
      <vt:lpstr>Why is Enrichment important?</vt:lpstr>
      <vt:lpstr>What does enrichment look like?</vt:lpstr>
      <vt:lpstr>Example Activities</vt:lpstr>
      <vt:lpstr>Example Activities</vt:lpstr>
      <vt:lpstr>Example Activities</vt:lpstr>
      <vt:lpstr>PowerPoint Presentation</vt:lpstr>
      <vt:lpstr>Why bother?</vt:lpstr>
      <vt:lpstr>Anything missing?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Enrichment</dc:title>
  <dc:creator>Mr D McDermott</dc:creator>
  <cp:lastModifiedBy>Lizzie Leek</cp:lastModifiedBy>
  <cp:revision>248</cp:revision>
  <dcterms:created xsi:type="dcterms:W3CDTF">2021-09-28T08:24:25Z</dcterms:created>
  <dcterms:modified xsi:type="dcterms:W3CDTF">2023-09-06T15:05:17Z</dcterms:modified>
</cp:coreProperties>
</file>